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274" r:id="rId3"/>
    <p:sldId id="298" r:id="rId4"/>
    <p:sldId id="275" r:id="rId5"/>
    <p:sldId id="300" r:id="rId6"/>
    <p:sldId id="276" r:id="rId7"/>
    <p:sldId id="273" r:id="rId8"/>
    <p:sldId id="278" r:id="rId9"/>
    <p:sldId id="295" r:id="rId10"/>
    <p:sldId id="277" r:id="rId11"/>
    <p:sldId id="320" r:id="rId12"/>
    <p:sldId id="257" r:id="rId13"/>
    <p:sldId id="261" r:id="rId14"/>
    <p:sldId id="279" r:id="rId15"/>
    <p:sldId id="318" r:id="rId16"/>
    <p:sldId id="288" r:id="rId17"/>
    <p:sldId id="267" r:id="rId18"/>
    <p:sldId id="321" r:id="rId19"/>
    <p:sldId id="296" r:id="rId20"/>
    <p:sldId id="266" r:id="rId21"/>
    <p:sldId id="290" r:id="rId22"/>
    <p:sldId id="291" r:id="rId23"/>
    <p:sldId id="289" r:id="rId24"/>
    <p:sldId id="317" r:id="rId25"/>
    <p:sldId id="297" r:id="rId26"/>
    <p:sldId id="304" r:id="rId27"/>
    <p:sldId id="305" r:id="rId28"/>
    <p:sldId id="306" r:id="rId29"/>
    <p:sldId id="315" r:id="rId30"/>
    <p:sldId id="268" r:id="rId31"/>
    <p:sldId id="293" r:id="rId32"/>
    <p:sldId id="316" r:id="rId33"/>
    <p:sldId id="292" r:id="rId34"/>
    <p:sldId id="307" r:id="rId35"/>
    <p:sldId id="299" r:id="rId36"/>
    <p:sldId id="271" r:id="rId37"/>
    <p:sldId id="282" r:id="rId38"/>
    <p:sldId id="319" r:id="rId39"/>
    <p:sldId id="294" r:id="rId40"/>
    <p:sldId id="283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06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F3ACF2-4B01-4544-9C31-9C5E60357F34}" type="datetimeFigureOut">
              <a:rPr lang="ru-RU" smtClean="0"/>
              <a:pPr/>
              <a:t>13.02.2018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08F26F-72F8-41A8-B1F0-5FB09C19C5E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08F26F-72F8-41A8-B1F0-5FB09C19C5E2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2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2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2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2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2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2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2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2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2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2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Tm="12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67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13.02.2018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12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2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628800"/>
            <a:ext cx="9144000" cy="2664296"/>
          </a:xfrm>
        </p:spPr>
        <p:txBody>
          <a:bodyPr>
            <a:noAutofit/>
            <a:scene3d>
              <a:camera prst="isometricOffAxis1Right"/>
              <a:lightRig rig="threePt" dir="t"/>
            </a:scene3d>
          </a:bodyPr>
          <a:lstStyle/>
          <a:p>
            <a:r>
              <a:rPr lang="ru-RU" sz="7200" b="1" dirty="0" smtClean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Даниил Семенович Бокарев открытие во благо людей</a:t>
            </a:r>
            <a:endParaRPr lang="ru-RU" sz="7200" b="1" dirty="0">
              <a:ln w="31550" cmpd="sng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ФГБОУ ВО БЕЛГОРОДСКИЙ ГАУ</a:t>
            </a:r>
          </a:p>
          <a:p>
            <a:pPr algn="ctr"/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библиотечно-информационных ресурсов</a:t>
            </a:r>
          </a:p>
          <a:p>
            <a:pPr algn="ctr"/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623731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2018 год</a:t>
            </a:r>
          </a:p>
        </p:txBody>
      </p:sp>
    </p:spTree>
  </p:cSld>
  <p:clrMapOvr>
    <a:masterClrMapping/>
  </p:clrMapOvr>
  <p:transition advTm="12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88640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Verdana" pitchFamily="34" charset="0"/>
              </a:rPr>
              <a:t>Это очень редкий случай, когда человечество точно </a:t>
            </a:r>
            <a:r>
              <a:rPr lang="ru-RU" sz="2400" b="1" dirty="0" smtClean="0">
                <a:latin typeface="Verdana" pitchFamily="34" charset="0"/>
              </a:rPr>
              <a:t>не знает </a:t>
            </a:r>
            <a:r>
              <a:rPr lang="ru-RU" sz="2400" b="1" dirty="0">
                <a:latin typeface="Verdana" pitchFamily="34" charset="0"/>
              </a:rPr>
              <a:t>имя человека – создателя продукта, без которого сегодня трудно представить существование миллиардов людей. Произошло это в России, в 1829 году, в селе Алексеевка, на территории нынешней Белгородской </a:t>
            </a:r>
            <a:r>
              <a:rPr lang="ru-RU" sz="2400" b="1" dirty="0" smtClean="0">
                <a:latin typeface="Verdana" pitchFamily="34" charset="0"/>
              </a:rPr>
              <a:t>области </a:t>
            </a:r>
            <a:endParaRPr lang="ru-RU" sz="2400" b="1" dirty="0">
              <a:latin typeface="Verdana" pitchFamily="34" charset="0"/>
            </a:endParaRPr>
          </a:p>
        </p:txBody>
      </p:sp>
      <p:pic>
        <p:nvPicPr>
          <p:cNvPr id="30726" name="Picture 6" descr="http://internetmudah.com/blog/wp-content/uploads/2016/06/pening-1024x6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996952"/>
            <a:ext cx="4031876" cy="360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28" name="Picture 8" descr="http://mediadb.agro2b.ru/mediadb/2023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4004" y="2996952"/>
            <a:ext cx="4730484" cy="35744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12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60648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Verdana" pitchFamily="34" charset="0"/>
              </a:rPr>
              <a:t>Крепостной крестьянин Д. С. Бокарев обнаружил в семенах подсолнечника высокое содержание полезной для питания маслянистой жидкости. Ему первому удалось добыть из этого семени янтарного цвета продукт, который мы сегодня называем подсолнечным маслом</a:t>
            </a:r>
            <a:endParaRPr lang="ru-RU" sz="2400" b="1" dirty="0">
              <a:latin typeface="Verdana" pitchFamily="34" charset="0"/>
            </a:endParaRPr>
          </a:p>
        </p:txBody>
      </p:sp>
      <p:pic>
        <p:nvPicPr>
          <p:cNvPr id="55300" name="Picture 4" descr="http://info-farm.ru/img/010896-5c9374e26f1cfaa25bbefeb56675328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2636912"/>
            <a:ext cx="6048672" cy="40324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12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chr.mk.ru/upload/article_images/4f/47/f6/495_1542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4139952" y="476672"/>
            <a:ext cx="4824536" cy="52565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51520" y="476672"/>
            <a:ext cx="367240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Verdana" pitchFamily="34" charset="0"/>
              </a:rPr>
              <a:t>Даниил Семёнович Бокарев </a:t>
            </a:r>
          </a:p>
          <a:p>
            <a:pPr algn="ctr"/>
            <a:r>
              <a:rPr lang="ru-RU" sz="2400" b="1" dirty="0">
                <a:latin typeface="Verdana" pitchFamily="34" charset="0"/>
              </a:rPr>
              <a:t>(годы жизни неизвестны) — крепостной крестьянин графа Шереметьева, уроженец Тульской области</a:t>
            </a:r>
          </a:p>
        </p:txBody>
      </p:sp>
    </p:spTree>
  </p:cSld>
  <p:clrMapOvr>
    <a:masterClrMapping/>
  </p:clrMapOvr>
  <p:transition advTm="12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&amp;Pcy;&amp;ocy;&amp;khcy;&amp;ocy;&amp;zhcy;&amp;iecy;&amp;ie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340768"/>
            <a:ext cx="8599415" cy="52565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0" y="5805264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Verdana" pitchFamily="34" charset="0"/>
              </a:rPr>
              <a:t/>
            </a:r>
            <a:br>
              <a:rPr lang="ru-RU" sz="2800" b="1" dirty="0">
                <a:latin typeface="Verdana" pitchFamily="34" charset="0"/>
              </a:rPr>
            </a:br>
            <a:endParaRPr lang="ru-RU" sz="2800" b="1" dirty="0">
              <a:latin typeface="Verdana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88640"/>
            <a:ext cx="9144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Verdana" pitchFamily="34" charset="0"/>
              </a:rPr>
              <a:t>В 1829 году крестьянин засеял на своём огороде небольшой участок подсолнечником</a:t>
            </a:r>
            <a:r>
              <a:rPr lang="ru-RU" sz="2000" b="1" dirty="0" smtClean="0">
                <a:latin typeface="Verdana" pitchFamily="34" charset="0"/>
              </a:rPr>
              <a:t/>
            </a:r>
            <a:br>
              <a:rPr lang="ru-RU" sz="2000" b="1" dirty="0" smtClean="0">
                <a:latin typeface="Verdana" pitchFamily="34" charset="0"/>
              </a:rPr>
            </a:br>
            <a:endParaRPr lang="ru-RU" dirty="0"/>
          </a:p>
        </p:txBody>
      </p:sp>
    </p:spTree>
  </p:cSld>
  <p:clrMapOvr>
    <a:masterClrMapping/>
  </p:clrMapOvr>
  <p:transition advTm="12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88640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Verdana" pitchFamily="34" charset="0"/>
              </a:rPr>
              <a:t>Даниил Бокарев смастерил </a:t>
            </a:r>
            <a:r>
              <a:rPr lang="ru-RU" sz="2400" b="1" dirty="0">
                <a:latin typeface="Verdana" pitchFamily="34" charset="0"/>
              </a:rPr>
              <a:t>специальное приспособление. </a:t>
            </a:r>
            <a:r>
              <a:rPr lang="ru-RU" sz="2400" b="1" dirty="0" smtClean="0">
                <a:latin typeface="Verdana" pitchFamily="34" charset="0"/>
              </a:rPr>
              <a:t>С </a:t>
            </a:r>
            <a:r>
              <a:rPr lang="ru-RU" sz="2400" b="1" dirty="0">
                <a:latin typeface="Verdana" pitchFamily="34" charset="0"/>
              </a:rPr>
              <a:t>помощью двух клиньев, забиваемых молотом, цилиндр в гнезде давил на семечки. По отводному желобку стекала густая светло-коричневая жидкость с приятным запахом — первое подсолнечное масло!</a:t>
            </a:r>
          </a:p>
        </p:txBody>
      </p:sp>
      <p:pic>
        <p:nvPicPr>
          <p:cNvPr id="1026" name="Picture 2" descr="F:\Новая папка\БДС\large-2189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2636912"/>
            <a:ext cx="5376597" cy="40324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12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«&amp;Bcy;&amp;iecy;&amp;lcy;&amp;gcy;&amp;ocy;&amp;rcy;&amp;ocy;&amp;dcy;&amp;scy;&amp;kcy;&amp;icy;&amp;iecy; &amp;icy;&amp;zcy;&amp;vcy;&amp;iecy;&amp;scy;&amp;tcy;&amp;icy;&amp;yacy;», &amp;numero;140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/>
          <a:stretch>
            <a:fillRect/>
          </a:stretch>
        </p:blipFill>
        <p:spPr bwMode="auto">
          <a:xfrm>
            <a:off x="4499992" y="188640"/>
            <a:ext cx="4430266" cy="56102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2" name="Picture 2" descr="C:\Documents and Settings\sorokina_an\Рабочий стол\скан Вытовтова\11 - 0007.tif"/>
          <p:cNvPicPr>
            <a:picLocks noChangeAspect="1" noChangeArrowheads="1"/>
          </p:cNvPicPr>
          <p:nvPr/>
        </p:nvPicPr>
        <p:blipFill>
          <a:blip r:embed="rId3" cstate="print"/>
          <a:srcRect l="2936" t="5272" r="3100" b="5098"/>
          <a:stretch>
            <a:fillRect/>
          </a:stretch>
        </p:blipFill>
        <p:spPr bwMode="auto">
          <a:xfrm>
            <a:off x="4211960" y="1052736"/>
            <a:ext cx="4749505" cy="49685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323528" y="188640"/>
            <a:ext cx="3600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latin typeface="Verdana" pitchFamily="34" charset="0"/>
              </a:rPr>
              <a:t>Цыбенко</a:t>
            </a:r>
            <a:r>
              <a:rPr lang="ru-RU" sz="2400" b="1" dirty="0" smtClean="0">
                <a:latin typeface="Verdana" pitchFamily="34" charset="0"/>
              </a:rPr>
              <a:t> Т. Солнечное масло/ </a:t>
            </a:r>
            <a:r>
              <a:rPr lang="ru-RU" sz="2400" b="1" dirty="0" err="1" smtClean="0">
                <a:latin typeface="Verdana" pitchFamily="34" charset="0"/>
              </a:rPr>
              <a:t>Т.Цыбенко</a:t>
            </a:r>
            <a:r>
              <a:rPr lang="ru-RU" sz="2400" b="1" dirty="0" smtClean="0">
                <a:latin typeface="Verdana" pitchFamily="34" charset="0"/>
              </a:rPr>
              <a:t>//Белгородские известия.-2016.-3 сентября.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2276872"/>
            <a:ext cx="381642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Verdana" pitchFamily="34" charset="0"/>
              </a:rPr>
              <a:t>Рассказывается история про Д. С. </a:t>
            </a:r>
            <a:r>
              <a:rPr lang="ru-RU" sz="2400" b="1" dirty="0" err="1" smtClean="0">
                <a:latin typeface="Verdana" pitchFamily="34" charset="0"/>
              </a:rPr>
              <a:t>Бокарева</a:t>
            </a:r>
            <a:r>
              <a:rPr lang="ru-RU" sz="2400" b="1" dirty="0" smtClean="0">
                <a:latin typeface="Verdana" pitchFamily="34" charset="0"/>
              </a:rPr>
              <a:t>, как он стал производит подсолнечное масло, как обеспечил многих жителей  работой</a:t>
            </a:r>
          </a:p>
          <a:p>
            <a:pPr algn="ctr"/>
            <a:r>
              <a:rPr lang="ru-RU" sz="2400" b="1" dirty="0" smtClean="0">
                <a:latin typeface="Verdana" pitchFamily="34" charset="0"/>
              </a:rPr>
              <a:t>и прославил  свой родной край</a:t>
            </a:r>
          </a:p>
        </p:txBody>
      </p:sp>
    </p:spTree>
  </p:cSld>
  <p:clrMapOvr>
    <a:masterClrMapping/>
  </p:clrMapOvr>
  <p:transition advTm="12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88640"/>
            <a:ext cx="91440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Verdana" pitchFamily="34" charset="0"/>
              </a:rPr>
              <a:t>Своих детей у Бокаревых не было, и они взяли на воспитание сироту- Ванюша. История не оставила никаких подробностей его жизни </a:t>
            </a:r>
            <a:endParaRPr lang="ru-RU" sz="2400" b="1" dirty="0">
              <a:latin typeface="Verdana" pitchFamily="34" charset="0"/>
            </a:endParaRPr>
          </a:p>
        </p:txBody>
      </p:sp>
      <p:pic>
        <p:nvPicPr>
          <p:cNvPr id="3" name="Picture 2" descr="d:\&amp;mcy;&amp;ocy;&amp;icy; &amp;dcy;&amp;ocy;&amp;kcy;&amp;ucy;&amp;mcy;&amp;iecy;&amp;ncy;&amp;tcy;&amp;ycy;\&amp;scy;&amp;vcy;&amp;iecy;&amp;tcy;&amp;acy;\&amp;mcy;&amp;iecy;&amp;rcy;&amp;ocy;&amp;pcy;&amp;rcy;&amp;icy;&amp;yacy;&amp;tcy;&amp;icy;&amp;yacy;\&amp;rcy;&amp;acy;&amp;scy;&amp;tcy;&amp;icy;&amp;tcy;&amp;iecy;&amp;lcy;&amp;softcy;&amp;ncy;&amp;ocy;&amp;iecy; &amp;mcy;&amp;acy;&amp;scy;&amp;lcy;&amp;ocy;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412776"/>
            <a:ext cx="3883918" cy="48061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630932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Verdana" pitchFamily="34" charset="0"/>
              </a:rPr>
              <a:t>Даниил Семёнович Бокарев со своей женой</a:t>
            </a:r>
          </a:p>
        </p:txBody>
      </p:sp>
    </p:spTree>
  </p:cSld>
  <p:clrMapOvr>
    <a:masterClrMapping/>
  </p:clrMapOvr>
  <p:transition advTm="12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052736"/>
            <a:ext cx="9144000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Verdana" pitchFamily="34" charset="0"/>
              </a:rPr>
              <a:t>Когда, </a:t>
            </a:r>
            <a:r>
              <a:rPr lang="ru-RU" sz="2400" b="1" dirty="0">
                <a:latin typeface="Verdana" pitchFamily="34" charset="0"/>
              </a:rPr>
              <a:t>умер и где похоронен Даниил Семёнович, никому неизвестно. </a:t>
            </a:r>
            <a:endParaRPr lang="ru-RU" sz="2400" b="1" dirty="0" smtClean="0">
              <a:latin typeface="Verdana" pitchFamily="34" charset="0"/>
            </a:endParaRPr>
          </a:p>
          <a:p>
            <a:pPr algn="ctr"/>
            <a:r>
              <a:rPr lang="ru-RU" sz="2400" b="1" dirty="0" smtClean="0">
                <a:latin typeface="Verdana" pitchFamily="34" charset="0"/>
              </a:rPr>
              <a:t>Лишь </a:t>
            </a:r>
            <a:r>
              <a:rPr lang="ru-RU" sz="2400" b="1" dirty="0">
                <a:latin typeface="Verdana" pitchFamily="34" charset="0"/>
              </a:rPr>
              <a:t>в конце прошлого века появились скупые и размытые данные о нём, почерпнутые из воспоминаний его внука Якова </a:t>
            </a:r>
            <a:r>
              <a:rPr lang="ru-RU" sz="2400" b="1" dirty="0" smtClean="0">
                <a:latin typeface="Verdana" pitchFamily="34" charset="0"/>
              </a:rPr>
              <a:t>Ивановича.</a:t>
            </a:r>
          </a:p>
          <a:p>
            <a:pPr algn="ctr"/>
            <a:r>
              <a:rPr lang="ru-RU" sz="2400" b="1" dirty="0" smtClean="0">
                <a:latin typeface="Verdana" pitchFamily="34" charset="0"/>
              </a:rPr>
              <a:t>По словам внука, «он был человеком пытливого ума, обладавшим по тому времени большим запасом всяких знаний, особенно по техническому сельскохозяйственному производству»</a:t>
            </a:r>
          </a:p>
          <a:p>
            <a:pPr algn="ctr"/>
            <a:r>
              <a:rPr lang="ru-RU" sz="2800" b="1" dirty="0" smtClean="0">
                <a:latin typeface="Verdana" pitchFamily="34" charset="0"/>
              </a:rPr>
              <a:t> </a:t>
            </a:r>
            <a:endParaRPr lang="ru-RU" sz="2800" b="1" dirty="0">
              <a:latin typeface="Verdana" pitchFamily="34" charset="0"/>
            </a:endParaRPr>
          </a:p>
        </p:txBody>
      </p:sp>
    </p:spTree>
  </p:cSld>
  <p:clrMapOvr>
    <a:masterClrMapping/>
  </p:clrMapOvr>
  <p:transition advTm="12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sorokina_an\Рабочий стол\скан Вытовтова\11 - 0002.tif"/>
          <p:cNvPicPr>
            <a:picLocks noChangeAspect="1" noChangeArrowheads="1"/>
          </p:cNvPicPr>
          <p:nvPr/>
        </p:nvPicPr>
        <p:blipFill>
          <a:blip r:embed="rId2" cstate="print"/>
          <a:srcRect l="3487" t="1258" r="32004" b="33319"/>
          <a:stretch>
            <a:fillRect/>
          </a:stretch>
        </p:blipFill>
        <p:spPr bwMode="auto">
          <a:xfrm>
            <a:off x="4644008" y="260648"/>
            <a:ext cx="4303863" cy="60486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23528" y="188640"/>
            <a:ext cx="4032448" cy="3026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Verdana" pitchFamily="34" charset="0"/>
              </a:rPr>
              <a:t>П21 Н62 Никитин, И. И. Цветок солнца / И. И. Никитин, С. Н. Щербак. - Изд. 2-е. - Воронеж : </a:t>
            </a:r>
            <a:r>
              <a:rPr lang="ru-RU" sz="2400" b="1" dirty="0" err="1" smtClean="0">
                <a:latin typeface="Verdana" pitchFamily="34" charset="0"/>
              </a:rPr>
              <a:t>Центр.-Чернозем</a:t>
            </a:r>
            <a:r>
              <a:rPr lang="ru-RU" sz="2400" b="1" dirty="0" smtClean="0">
                <a:latin typeface="Verdana" pitchFamily="34" charset="0"/>
              </a:rPr>
              <a:t>. кн. изд-во, 1976. - 68 с.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3212976"/>
            <a:ext cx="417646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Verdana" pitchFamily="34" charset="0"/>
              </a:rPr>
              <a:t>В книге рассказывается </a:t>
            </a:r>
          </a:p>
          <a:p>
            <a:pPr algn="ctr"/>
            <a:r>
              <a:rPr lang="ru-RU" sz="2400" b="1" dirty="0" smtClean="0">
                <a:latin typeface="Verdana" pitchFamily="34" charset="0"/>
              </a:rPr>
              <a:t>о Д.С. Бокареве, о дальнейшей народной селекции этой культуры, о выведении первых селекционных сортов на опытных станциях</a:t>
            </a:r>
          </a:p>
        </p:txBody>
      </p:sp>
    </p:spTree>
  </p:cSld>
  <p:clrMapOvr>
    <a:masterClrMapping/>
  </p:clrMapOvr>
  <p:transition advTm="12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ukr-grain.com/upload/medialibrary/ac0/maslo-foto-_1.png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0" y="1700808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dirty="0" smtClean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Семейное дело Бокаревых</a:t>
            </a:r>
            <a:br>
              <a:rPr lang="ru-RU" sz="7200" b="1" dirty="0" smtClean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 advTm="12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60648"/>
            <a:ext cx="9144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Verdana" pitchFamily="34" charset="0"/>
              </a:rPr>
              <a:t>Вряд ли кто-либо из нас, выливая из бутылки на сковороду или в салат порцию подсолнечного масла, задумывался над тем, откуда – в историческом и сугубо географическом плане – течет к нам эта большая и могущественная янтарная река. А между тем, у ее истоков лежит история, связанная с волшебным цветком "гелиантус" (от греч. Helios – Солнце) – </a:t>
            </a:r>
          </a:p>
          <a:p>
            <a:pPr algn="ctr"/>
            <a:r>
              <a:rPr lang="ru-RU" sz="2400" b="1" dirty="0">
                <a:latin typeface="Verdana" pitchFamily="34" charset="0"/>
              </a:rPr>
              <a:t>цветком cолнца</a:t>
            </a:r>
          </a:p>
        </p:txBody>
      </p:sp>
      <p:pic>
        <p:nvPicPr>
          <p:cNvPr id="1030" name="Picture 6" descr="&amp;Pcy;&amp;ocy;&amp;khcy;&amp;ocy;&amp;zhcy;&amp;iecy;&amp;ie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645024"/>
            <a:ext cx="8150086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12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Verdana" pitchFamily="34" charset="0"/>
              </a:rPr>
              <a:t>После смерти Д. С. </a:t>
            </a:r>
            <a:r>
              <a:rPr lang="ru-RU" sz="2400" b="1" dirty="0" err="1">
                <a:latin typeface="Verdana" pitchFamily="34" charset="0"/>
              </a:rPr>
              <a:t>Бокарева</a:t>
            </a:r>
            <a:r>
              <a:rPr lang="ru-RU" sz="2400" b="1" dirty="0">
                <a:latin typeface="Verdana" pitchFamily="34" charset="0"/>
              </a:rPr>
              <a:t> модель маслобойного завода была с успехом показана его внуком в 1894 году на Воронежской сельскохозяйственной кустарно-промышленной выставке, вызвав у присутствовавших большой </a:t>
            </a:r>
            <a:r>
              <a:rPr lang="ru-RU" sz="2400" b="1" dirty="0" smtClean="0">
                <a:latin typeface="Verdana" pitchFamily="34" charset="0"/>
              </a:rPr>
              <a:t>восторг </a:t>
            </a:r>
            <a:endParaRPr lang="ru-RU" sz="2400" b="1" dirty="0">
              <a:latin typeface="Verdana" pitchFamily="34" charset="0"/>
            </a:endParaRPr>
          </a:p>
        </p:txBody>
      </p:sp>
      <p:pic>
        <p:nvPicPr>
          <p:cNvPr id="1026" name="Picture 2" descr="F:\Новая папка\БДС\635586_previ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2369042"/>
            <a:ext cx="5904656" cy="42119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12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88640"/>
            <a:ext cx="9144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Verdana" pitchFamily="34" charset="0"/>
              </a:rPr>
              <a:t>Три первых поколения Бокаревых продолжали дело, начатое изобретательным предком. Внук построил в Алексеевке первый паровой завод по выработке масла. Правнук выделил деньги на строительство всесословного (купеческого) клуба, где местные жители могли посмотреть спектакль заезжих и своих артистов, познакомиться с литературой в </a:t>
            </a:r>
            <a:r>
              <a:rPr lang="ru-RU" sz="2400" b="1" dirty="0" smtClean="0">
                <a:latin typeface="Verdana" pitchFamily="34" charset="0"/>
              </a:rPr>
              <a:t>библиотеке</a:t>
            </a:r>
            <a:endParaRPr lang="ru-RU" sz="2400" b="1" dirty="0">
              <a:latin typeface="Verdana" pitchFamily="34" charset="0"/>
            </a:endParaRPr>
          </a:p>
        </p:txBody>
      </p:sp>
      <p:pic>
        <p:nvPicPr>
          <p:cNvPr id="7169" name="Picture 1" descr="F:\Новая папка\БДС\Купеческий_клуб_Бокаревых_табличка.jpg"/>
          <p:cNvPicPr>
            <a:picLocks noChangeAspect="1" noChangeArrowheads="1"/>
          </p:cNvPicPr>
          <p:nvPr/>
        </p:nvPicPr>
        <p:blipFill>
          <a:blip r:embed="rId2" cstate="print"/>
          <a:srcRect t="27629" b="21718"/>
          <a:stretch>
            <a:fillRect/>
          </a:stretch>
        </p:blipFill>
        <p:spPr bwMode="auto">
          <a:xfrm>
            <a:off x="539552" y="3356992"/>
            <a:ext cx="8011217" cy="33123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12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340768"/>
            <a:ext cx="9144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Verdana" pitchFamily="34" charset="0"/>
              </a:rPr>
              <a:t>Во времена советской власти вдали от родины оказался праправнук Даниила Алексей Михайлович Бокарев, вынужденный долгие годы скрывать своё происхождение. И только его сын Михаил Алексеевич Бокарев открыто и гордо носит фамилию прославленного предка-изобретателя. Он часто бывает в Алексеевке, интересуется её историей и всем, что связано с </a:t>
            </a:r>
            <a:r>
              <a:rPr lang="ru-RU" sz="2400" b="1" dirty="0" smtClean="0">
                <a:latin typeface="Verdana" pitchFamily="34" charset="0"/>
              </a:rPr>
              <a:t>маслоделием </a:t>
            </a:r>
            <a:endParaRPr lang="ru-RU" sz="2400" b="1" dirty="0">
              <a:latin typeface="Verdana" pitchFamily="34" charset="0"/>
            </a:endParaRPr>
          </a:p>
        </p:txBody>
      </p:sp>
      <p:sp>
        <p:nvSpPr>
          <p:cNvPr id="19460" name="AutoShape 4" descr="https://artchive.ru/res/media/img/oy800/work/8aa/43323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ransition advTm="12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umotnas.ru/umot/razvitie-maslobojnogo-dela-na-belgorodchine/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404664"/>
            <a:ext cx="3810000" cy="57531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6237312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Verdana" pitchFamily="34" charset="0"/>
              </a:rPr>
              <a:t>Потомки первооткрывателя маслобойного дела </a:t>
            </a:r>
            <a:endParaRPr lang="ru-RU" sz="2400" b="1" dirty="0">
              <a:latin typeface="Verdana" pitchFamily="34" charset="0"/>
            </a:endParaRPr>
          </a:p>
        </p:txBody>
      </p:sp>
    </p:spTree>
  </p:cSld>
  <p:clrMapOvr>
    <a:masterClrMapping/>
  </p:clrMapOvr>
  <p:transition advTm="12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s://www.belpressa.ru/media/cache/33/15/3315861a50eca8ff7e4809f5c99b1082.jpg"/>
          <p:cNvPicPr>
            <a:picLocks noChangeAspect="1" noChangeArrowheads="1"/>
          </p:cNvPicPr>
          <p:nvPr/>
        </p:nvPicPr>
        <p:blipFill>
          <a:blip r:embed="rId2" cstate="print">
            <a:grayscl/>
          </a:blip>
          <a:srcRect t="16667"/>
          <a:stretch>
            <a:fillRect/>
          </a:stretch>
        </p:blipFill>
        <p:spPr bwMode="auto">
          <a:xfrm>
            <a:off x="4499992" y="188640"/>
            <a:ext cx="4464496" cy="50402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146" name="Picture 2" descr="C:\Documents and Settings\sorokina_an\Рабочий стол\скан Вытовтова\11 - 0015.tif"/>
          <p:cNvPicPr>
            <a:picLocks noChangeAspect="1" noChangeArrowheads="1"/>
          </p:cNvPicPr>
          <p:nvPr/>
        </p:nvPicPr>
        <p:blipFill>
          <a:blip r:embed="rId3" cstate="print"/>
          <a:srcRect t="2898" b="2899"/>
          <a:stretch>
            <a:fillRect/>
          </a:stretch>
        </p:blipFill>
        <p:spPr bwMode="auto">
          <a:xfrm>
            <a:off x="4499992" y="1340768"/>
            <a:ext cx="4495192" cy="46805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116632"/>
            <a:ext cx="42119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latin typeface="Verdana" pitchFamily="34" charset="0"/>
              </a:rPr>
              <a:t>Кряженков</a:t>
            </a:r>
            <a:r>
              <a:rPr lang="ru-RU" sz="2400" b="1" dirty="0" smtClean="0">
                <a:latin typeface="Verdana" pitchFamily="34" charset="0"/>
              </a:rPr>
              <a:t> А. Подаренное солнцем масло/ </a:t>
            </a:r>
            <a:r>
              <a:rPr lang="ru-RU" sz="2400" b="1" dirty="0" err="1" smtClean="0">
                <a:latin typeface="Verdana" pitchFamily="34" charset="0"/>
              </a:rPr>
              <a:t>А.Кряженков</a:t>
            </a:r>
            <a:r>
              <a:rPr lang="ru-RU" sz="2400" b="1" dirty="0" smtClean="0">
                <a:latin typeface="Verdana" pitchFamily="34" charset="0"/>
              </a:rPr>
              <a:t>//Белгородская правда -2009.-29 августа.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2708920"/>
            <a:ext cx="4176464" cy="2736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Verdana" pitchFamily="34" charset="0"/>
              </a:rPr>
              <a:t>Д.С. Бокарев совершил важное открытие, которое подхватили и усовершенствовали земляки и соотечественники</a:t>
            </a:r>
          </a:p>
        </p:txBody>
      </p:sp>
    </p:spTree>
  </p:cSld>
  <p:clrMapOvr>
    <a:masterClrMapping/>
  </p:clrMapOvr>
  <p:transition advTm="1200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 descr="H:\Новая папка\БДС\9db358e0fc4c5822c42f7813e46ae8a4.jpg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0" y="1412776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dirty="0" smtClean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Столица солнечного масла</a:t>
            </a:r>
            <a:br>
              <a:rPr lang="ru-RU" sz="7200" b="1" dirty="0" smtClean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 advTm="12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32656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Verdana" pitchFamily="34" charset="0"/>
              </a:rPr>
              <a:t>Алексеевка, неожиданно ставшая родиной и центром производства и экспорта подсолнечного масла, начала </a:t>
            </a:r>
            <a:r>
              <a:rPr lang="ru-RU" sz="2400" b="1" dirty="0" smtClean="0">
                <a:latin typeface="Verdana" pitchFamily="34" charset="0"/>
              </a:rPr>
              <a:t>преображаться </a:t>
            </a:r>
            <a:endParaRPr lang="ru-RU" sz="2400" b="1" dirty="0">
              <a:latin typeface="Verdana" pitchFamily="34" charset="0"/>
            </a:endParaRPr>
          </a:p>
        </p:txBody>
      </p:sp>
      <p:pic>
        <p:nvPicPr>
          <p:cNvPr id="11266" name="Picture 2" descr="http://www.etoretro.ru/data/media/289/138372601426e.jpg"/>
          <p:cNvPicPr>
            <a:picLocks noChangeAspect="1" noChangeArrowheads="1"/>
          </p:cNvPicPr>
          <p:nvPr/>
        </p:nvPicPr>
        <p:blipFill>
          <a:blip r:embed="rId2" cstate="print"/>
          <a:srcRect t="11958" b="3010"/>
          <a:stretch>
            <a:fillRect/>
          </a:stretch>
        </p:blipFill>
        <p:spPr bwMode="auto">
          <a:xfrm>
            <a:off x="251520" y="1700808"/>
            <a:ext cx="8572500" cy="49685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12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60648"/>
            <a:ext cx="9144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Verdana" pitchFamily="34" charset="0"/>
              </a:rPr>
              <a:t>В 1835 году масло стало настолько популярно, что его начали поставлять за границу. В год на продажу вывозилось 40 тысяч бочек, содержимое которых весило около 900 тысяч пудов (более 14 тысяч тонн). Новый продукт всем пришёлся по вкусу, церковью масло было признано постным</a:t>
            </a:r>
            <a:br>
              <a:rPr lang="ru-RU" sz="2400" b="1" dirty="0" smtClean="0">
                <a:latin typeface="Verdana" pitchFamily="34" charset="0"/>
              </a:rPr>
            </a:br>
            <a:endParaRPr lang="ru-RU" sz="2400" b="1" dirty="0">
              <a:latin typeface="Verdana" pitchFamily="34" charset="0"/>
            </a:endParaRPr>
          </a:p>
        </p:txBody>
      </p:sp>
      <p:pic>
        <p:nvPicPr>
          <p:cNvPr id="37890" name="Picture 2" descr="F:\Новая папка\БДС\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3068960"/>
            <a:ext cx="5040559" cy="35742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12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88640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Verdana" pitchFamily="34" charset="0"/>
              </a:rPr>
              <a:t>Через 30 лет только в </a:t>
            </a:r>
            <a:r>
              <a:rPr lang="ru-RU" sz="2400" b="1" dirty="0" err="1">
                <a:latin typeface="Verdana" pitchFamily="34" charset="0"/>
              </a:rPr>
              <a:t>Бирюченском</a:t>
            </a:r>
            <a:r>
              <a:rPr lang="ru-RU" sz="2400" b="1" dirty="0">
                <a:latin typeface="Verdana" pitchFamily="34" charset="0"/>
              </a:rPr>
              <a:t> уезде, куда входила Алексеевка, подсолнечное масло вырабатывалось на 160 маслобойных заводах. </a:t>
            </a:r>
            <a:br>
              <a:rPr lang="ru-RU" sz="2400" b="1" dirty="0">
                <a:latin typeface="Verdana" pitchFamily="34" charset="0"/>
              </a:rPr>
            </a:br>
            <a:r>
              <a:rPr lang="ru-RU" sz="2400" b="1" dirty="0">
                <a:latin typeface="Verdana" pitchFamily="34" charset="0"/>
              </a:rPr>
              <a:t>К середине XIX века во многих районах Воронежской и Саратовской губерний подсолнечник занимал 30—40 % посевных </a:t>
            </a:r>
            <a:r>
              <a:rPr lang="ru-RU" sz="2400" b="1" dirty="0" smtClean="0">
                <a:latin typeface="Verdana" pitchFamily="34" charset="0"/>
              </a:rPr>
              <a:t>площадей</a:t>
            </a:r>
            <a:endParaRPr lang="ru-RU" sz="2400" b="1" dirty="0">
              <a:latin typeface="Verdana" pitchFamily="34" charset="0"/>
            </a:endParaRPr>
          </a:p>
        </p:txBody>
      </p:sp>
      <p:pic>
        <p:nvPicPr>
          <p:cNvPr id="13313" name="Picture 1" descr="F:\Новая папка\БДС\pole_podsolnuhi_peyzazh_leto_84752_1280x7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924944"/>
            <a:ext cx="6696744" cy="37669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12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sorokina_an\Рабочий стол\скан Вытовтова\11 - 0003.tif"/>
          <p:cNvPicPr>
            <a:picLocks noChangeAspect="1" noChangeArrowheads="1"/>
          </p:cNvPicPr>
          <p:nvPr/>
        </p:nvPicPr>
        <p:blipFill>
          <a:blip r:embed="rId2" cstate="print"/>
          <a:srcRect l="3143" t="2290" r="32417" b="31303"/>
          <a:stretch>
            <a:fillRect/>
          </a:stretch>
        </p:blipFill>
        <p:spPr bwMode="auto">
          <a:xfrm>
            <a:off x="4644008" y="260648"/>
            <a:ext cx="4275785" cy="60486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95536" y="2996952"/>
            <a:ext cx="381642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Verdana" pitchFamily="34" charset="0"/>
              </a:rPr>
              <a:t>Обобщены экспериментальные данные автора и материалы научных учреждений по биологии подсолнечника в</a:t>
            </a:r>
          </a:p>
          <a:p>
            <a:pPr algn="ctr"/>
            <a:r>
              <a:rPr lang="ru-RU" sz="2400" b="1" dirty="0" smtClean="0">
                <a:latin typeface="Verdana" pitchFamily="34" charset="0"/>
              </a:rPr>
              <a:t>зонах страны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88640"/>
            <a:ext cx="381642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Verdana" pitchFamily="34" charset="0"/>
              </a:rPr>
              <a:t>П21 В19 Васильев, Д. С. Подсолнечник / Д. С. Васильев. - Изд. 2-е, перераб. и доп. - М. : </a:t>
            </a:r>
            <a:r>
              <a:rPr lang="ru-RU" sz="2400" b="1" dirty="0" err="1" smtClean="0">
                <a:latin typeface="Verdana" pitchFamily="34" charset="0"/>
              </a:rPr>
              <a:t>Агропромиздат</a:t>
            </a:r>
            <a:r>
              <a:rPr lang="ru-RU" sz="2400" b="1" dirty="0" smtClean="0">
                <a:latin typeface="Verdana" pitchFamily="34" charset="0"/>
              </a:rPr>
              <a:t>, 1990. - 174 с.</a:t>
            </a:r>
          </a:p>
        </p:txBody>
      </p:sp>
    </p:spTree>
  </p:cSld>
  <p:clrMapOvr>
    <a:masterClrMapping/>
  </p:clrMapOvr>
  <p:transition advTm="12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https://im0-tub-ru.yandex.net/i?id=d73da594b7496c1e703b290d813fe9d2-l&amp;n=13"/>
          <p:cNvPicPr>
            <a:picLocks noChangeAspect="1" noChangeArrowheads="1"/>
          </p:cNvPicPr>
          <p:nvPr/>
        </p:nvPicPr>
        <p:blipFill>
          <a:blip r:embed="rId3" cstate="print">
            <a:lum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0" y="1772816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dirty="0" smtClean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Историческая справка</a:t>
            </a:r>
          </a:p>
        </p:txBody>
      </p:sp>
    </p:spTree>
  </p:cSld>
  <p:clrMapOvr>
    <a:masterClrMapping/>
  </p:clrMapOvr>
  <p:transition advTm="12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71400"/>
            <a:ext cx="9144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 smtClean="0"/>
          </a:p>
          <a:p>
            <a:pPr algn="ctr"/>
            <a:r>
              <a:rPr lang="ru-RU" sz="2400" b="1" dirty="0" smtClean="0">
                <a:latin typeface="Verdana" pitchFamily="34" charset="0"/>
              </a:rPr>
              <a:t>В 1833 году в Алексеевке был построен также первый в мире маслобойный завод.</a:t>
            </a:r>
          </a:p>
          <a:p>
            <a:pPr algn="ctr"/>
            <a:r>
              <a:rPr lang="ru-RU" sz="2400" b="1" dirty="0" smtClean="0">
                <a:latin typeface="Verdana" pitchFamily="34" charset="0"/>
              </a:rPr>
              <a:t>В 1994 году ОАО «ЭФКО» во главе с председателем совета директоров Группы Валерием Николаевичем Кустовым провело модернизацию предприятия и возродило производство подсолнечного масла</a:t>
            </a:r>
            <a:endParaRPr lang="ru-RU" sz="2400" b="1" dirty="0">
              <a:latin typeface="Verdana" pitchFamily="34" charset="0"/>
            </a:endParaRPr>
          </a:p>
        </p:txBody>
      </p:sp>
      <p:pic>
        <p:nvPicPr>
          <p:cNvPr id="3" name="Рисунок 2" descr="Завод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2924944"/>
            <a:ext cx="4392488" cy="37306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12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6632"/>
            <a:ext cx="9144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Verdana" pitchFamily="34" charset="0"/>
              </a:rPr>
              <a:t>Высокое качество, натуральность ингредиентов, применение бережных и инновационных технологий производства, сохраняющих полезные для организма вещества, — вот отличительные черты продукции компании «ЭФКО». Именно поэтому бренды компании — «Слобода» и </a:t>
            </a:r>
            <a:r>
              <a:rPr lang="ru-RU" sz="2400" b="1" dirty="0" err="1" smtClean="0">
                <a:latin typeface="Verdana" pitchFamily="34" charset="0"/>
              </a:rPr>
              <a:t>Altero</a:t>
            </a:r>
            <a:r>
              <a:rPr lang="ru-RU" sz="2400" b="1" dirty="0" smtClean="0">
                <a:latin typeface="Verdana" pitchFamily="34" charset="0"/>
              </a:rPr>
              <a:t> — пользуются любовью в России, а также экспортируются в 20 стран мира</a:t>
            </a:r>
          </a:p>
        </p:txBody>
      </p:sp>
      <p:pic>
        <p:nvPicPr>
          <p:cNvPr id="45058" name="Picture 2" descr="http://www.food24news.ru/photo/wholefood2011/productrussiafood269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212976"/>
            <a:ext cx="3816424" cy="33843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5060" name="Picture 4" descr="http://www.krestovski-td.ru/images/alter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212976"/>
            <a:ext cx="3384376" cy="34556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12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sorokina_an\Рабочий стол\скан Вытовтова\11 - 0001.tif"/>
          <p:cNvPicPr>
            <a:picLocks noChangeAspect="1" noChangeArrowheads="1"/>
          </p:cNvPicPr>
          <p:nvPr/>
        </p:nvPicPr>
        <p:blipFill>
          <a:blip r:embed="rId2" cstate="print"/>
          <a:srcRect r="23526" b="18601"/>
          <a:stretch>
            <a:fillRect/>
          </a:stretch>
        </p:blipFill>
        <p:spPr bwMode="auto">
          <a:xfrm>
            <a:off x="4788024" y="188640"/>
            <a:ext cx="4176464" cy="61602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79512" y="188640"/>
            <a:ext cx="432048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Verdana" pitchFamily="34" charset="0"/>
              </a:rPr>
              <a:t>Л78 Т38 	Технология отрасли (производство растительных масел) : учебник / под ред. Е.П. </a:t>
            </a:r>
            <a:r>
              <a:rPr lang="ru-RU" sz="2400" b="1" dirty="0" err="1" smtClean="0">
                <a:latin typeface="Verdana" pitchFamily="34" charset="0"/>
              </a:rPr>
              <a:t>Корненой</a:t>
            </a:r>
            <a:r>
              <a:rPr lang="ru-RU" sz="2400" b="1" dirty="0" smtClean="0">
                <a:latin typeface="Verdana" pitchFamily="34" charset="0"/>
              </a:rPr>
              <a:t>. - СПб. : ГИОРД, 2009. - 352 с.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2708920"/>
            <a:ext cx="4104456" cy="4299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Verdana" pitchFamily="34" charset="0"/>
              </a:rPr>
              <a:t>Приведены режимы отдельных технологических операций при переработке семян различных масличных культур и современное аппаратурное оформление данных процессов</a:t>
            </a:r>
          </a:p>
        </p:txBody>
      </p:sp>
    </p:spTree>
  </p:cSld>
  <p:clrMapOvr>
    <a:masterClrMapping/>
  </p:clrMapOvr>
  <p:transition advTm="1200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Новая папка\БДС\110673.jpg"/>
          <p:cNvPicPr>
            <a:picLocks noChangeAspect="1" noChangeArrowheads="1"/>
          </p:cNvPicPr>
          <p:nvPr/>
        </p:nvPicPr>
        <p:blipFill>
          <a:blip r:embed="rId2" cstate="print"/>
          <a:srcRect t="4809" b="6225"/>
          <a:stretch>
            <a:fillRect/>
          </a:stretch>
        </p:blipFill>
        <p:spPr bwMode="auto">
          <a:xfrm>
            <a:off x="4499992" y="332656"/>
            <a:ext cx="4208796" cy="28083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52" name="AutoShape 4" descr="https://graintrade.com.ua/upload/full/62f9a6bf815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 descr="F:\Новая папка\БДС\proizvodstvo-oborudovaniya-dlya-rozliva-napitkov-_3182578_1327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32656"/>
            <a:ext cx="4196134" cy="28243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 descr="http://rosproduct58.ru/upload/information_system_17/1/5/6/item_156/information_items_1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664" y="3212976"/>
            <a:ext cx="6715190" cy="25881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0" y="6093296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Verdana" pitchFamily="34" charset="0"/>
              </a:rPr>
              <a:t>Современное оборудование на сегодняшний день</a:t>
            </a:r>
            <a:endParaRPr lang="ru-RU" sz="2400" b="1" dirty="0">
              <a:latin typeface="Verdana" pitchFamily="34" charset="0"/>
            </a:endParaRPr>
          </a:p>
        </p:txBody>
      </p:sp>
    </p:spTree>
  </p:cSld>
  <p:clrMapOvr>
    <a:masterClrMapping/>
  </p:clrMapOvr>
  <p:transition advTm="12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&amp;Rcy;&amp;acy;&amp;zcy;&amp;rcy;&amp;acy;&amp;bcy;&amp;ocy;&amp;tcy;&amp;kcy;&amp;acy; &amp;tcy;&amp;iecy;&amp;khcy;&amp;ncy;&amp;ocy;&amp;lcy;&amp;ocy;&amp;gcy;&amp;icy;&amp;icy; &amp;pcy;&amp;ocy;&amp;lcy;&amp;ucy;&amp;chcy;&amp;iecy;&amp;ncy;&amp;icy;&amp;yacy; &amp;pcy;&amp;icy;&amp;shchcy;&amp;iecy;&amp;vcy;&amp;ycy;&amp;khcy; &amp;bcy;&amp;iecy;&amp;lcy;&amp;kcy;&amp;ocy;&amp;vcy;&amp;ycy;&amp;khcy; &amp;pcy;&amp;rcy;&amp;ocy;&amp;dcy;&amp;ucy;&amp;kcy;&amp;tcy;&amp;ocy;&amp;vcy; &amp;icy;&amp;zcy; &amp;scy;&amp;iecy;&amp;mcy;&amp;yacy;&amp;ncy; &amp;pcy;&amp;ocy;&amp;dcy;&amp;scy;&amp;ocy;&amp;lcy;&amp;ncy;&amp;iecy;&amp;chcy;&amp;ncy;&amp;icy;&amp;kcy;&amp;a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&amp;Rcy;&amp;acy;&amp;zcy;&amp;rcy;&amp;acy;&amp;bcy;&amp;ocy;&amp;tcy;&amp;kcy;&amp;acy; &amp;tcy;&amp;iecy;&amp;khcy;&amp;ncy;&amp;ocy;&amp;lcy;&amp;ocy;&amp;gcy;&amp;icy;&amp;icy; &amp;pcy;&amp;ocy;&amp;lcy;&amp;ucy;&amp;chcy;&amp;iecy;&amp;ncy;&amp;icy;&amp;yacy; &amp;pcy;&amp;icy;&amp;shchcy;&amp;iecy;&amp;vcy;&amp;ycy;&amp;khcy; &amp;bcy;&amp;iecy;&amp;lcy;&amp;kcy;&amp;ocy;&amp;vcy;&amp;ycy;&amp;khcy; &amp;pcy;&amp;rcy;&amp;ocy;&amp;dcy;&amp;ucy;&amp;kcy;&amp;tcy;&amp;ocy;&amp;vcy; &amp;icy;&amp;zcy; &amp;scy;&amp;iecy;&amp;mcy;&amp;yacy;&amp;ncy; &amp;pcy;&amp;ocy;&amp;dcy;&amp;scy;&amp;ocy;&amp;lcy;&amp;ncy;&amp;iecy;&amp;chcy;&amp;ncy;&amp;icy;&amp;kcy;&amp;a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188640"/>
            <a:ext cx="4608512" cy="4226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Verdana" pitchFamily="34" charset="0"/>
              </a:rPr>
              <a:t>Овсянникова, О.В. Разработка технологии получения пищевых белковых продуктов из семян подсолнечника [Электронный ресурс] : монография / О.В. Овсянникова, Т.П. </a:t>
            </a:r>
            <a:r>
              <a:rPr lang="ru-RU" sz="2400" b="1" dirty="0" err="1" smtClean="0">
                <a:latin typeface="Verdana" pitchFamily="34" charset="0"/>
              </a:rPr>
              <a:t>Францева</a:t>
            </a:r>
            <a:r>
              <a:rPr lang="ru-RU" sz="2400" b="1" dirty="0" smtClean="0">
                <a:latin typeface="Verdana" pitchFamily="34" charset="0"/>
              </a:rPr>
              <a:t>. — Электрон. дан. — Санкт-Петербург : Лань, 2018. — 96 с.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4293096"/>
            <a:ext cx="46085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Verdana" pitchFamily="34" charset="0"/>
              </a:rPr>
              <a:t>В монографии систематизированы результаты многолетних исследований автора в области исследования семян подсолнечника</a:t>
            </a:r>
          </a:p>
        </p:txBody>
      </p:sp>
      <p:pic>
        <p:nvPicPr>
          <p:cNvPr id="1029" name="Picture 5" descr="H:\Новая папка\БДС\inde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293915"/>
            <a:ext cx="3799855" cy="58442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12000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alemuz.ru/wp-content/uploads/2015/08/%D0%98%D0%B7%D0%BE%D0%B1%D1%80%D0%B0%D0%B6%D0%B5%D0%BD%D0%B8%D0%B5-054.jpg"/>
          <p:cNvPicPr>
            <a:picLocks noChangeAspect="1" noChangeArrowheads="1"/>
          </p:cNvPicPr>
          <p:nvPr/>
        </p:nvPicPr>
        <p:blipFill>
          <a:blip r:embed="rId2" cstate="print">
            <a:lum contrast="-10000"/>
          </a:blip>
          <a:srcRect r="216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0" y="1556792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dirty="0" smtClean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Память земляков</a:t>
            </a:r>
          </a:p>
        </p:txBody>
      </p:sp>
    </p:spTree>
  </p:cSld>
  <p:clrMapOvr>
    <a:masterClrMapping/>
  </p:clrMapOvr>
  <p:transition advTm="12000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96752"/>
            <a:ext cx="871296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Verdana" pitchFamily="34" charset="0"/>
              </a:rPr>
              <a:t>В 1979 году в городе были установлены две мемориальные доски в память о Данииле Бокареве. А одной из достопримечательностей Алексеевки является памятник первооткрывателю подсолнечного масла. Даниил Семёнович изображён в рабочей одежде с засученными рукавами. Он держит в правой руке молот для отжима масла, склонившись над своей маслобойкой. </a:t>
            </a:r>
            <a:endParaRPr lang="ru-RU" sz="2400" b="1" dirty="0" smtClean="0">
              <a:latin typeface="Verdana" pitchFamily="34" charset="0"/>
            </a:endParaRPr>
          </a:p>
          <a:p>
            <a:pPr algn="ctr"/>
            <a:r>
              <a:rPr lang="ru-RU" sz="2400" b="1" dirty="0" smtClean="0">
                <a:latin typeface="Verdana" pitchFamily="34" charset="0"/>
              </a:rPr>
              <a:t>Автор </a:t>
            </a:r>
            <a:r>
              <a:rPr lang="ru-RU" sz="2400" b="1" dirty="0">
                <a:latin typeface="Verdana" pitchFamily="34" charset="0"/>
              </a:rPr>
              <a:t>монумента — белгородский скульптор Анатолий </a:t>
            </a:r>
            <a:r>
              <a:rPr lang="ru-RU" sz="2400" b="1" dirty="0" smtClean="0">
                <a:latin typeface="Verdana" pitchFamily="34" charset="0"/>
              </a:rPr>
              <a:t>Шишков </a:t>
            </a:r>
            <a:endParaRPr lang="ru-RU" sz="2400" b="1" dirty="0">
              <a:latin typeface="Verdana" pitchFamily="34" charset="0"/>
            </a:endParaRPr>
          </a:p>
        </p:txBody>
      </p:sp>
    </p:spTree>
  </p:cSld>
  <p:clrMapOvr>
    <a:masterClrMapping/>
  </p:clrMapOvr>
  <p:transition advTm="12000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://www.outdoors.ru/foto/album_a/484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73359" y="332656"/>
            <a:ext cx="3426140" cy="43924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9" name="Picture 3" descr="http://www.etoretro.ru/data/media/289/1344414861067.jpg"/>
          <p:cNvPicPr>
            <a:picLocks noChangeAspect="1" noChangeArrowheads="1"/>
          </p:cNvPicPr>
          <p:nvPr/>
        </p:nvPicPr>
        <p:blipFill>
          <a:blip r:embed="rId3" cstate="print"/>
          <a:srcRect t="6119"/>
          <a:stretch>
            <a:fillRect/>
          </a:stretch>
        </p:blipFill>
        <p:spPr bwMode="auto">
          <a:xfrm>
            <a:off x="1043608" y="260648"/>
            <a:ext cx="3773699" cy="55241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594928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Verdana" pitchFamily="34" charset="0"/>
              </a:rPr>
              <a:t>Мемориальные доски в память о </a:t>
            </a:r>
          </a:p>
          <a:p>
            <a:pPr algn="ctr"/>
            <a:r>
              <a:rPr lang="ru-RU" sz="2400" b="1" dirty="0" smtClean="0">
                <a:latin typeface="Verdana" pitchFamily="34" charset="0"/>
              </a:rPr>
              <a:t>Данииле  Семеновиче Бокареве</a:t>
            </a:r>
          </a:p>
        </p:txBody>
      </p:sp>
    </p:spTree>
  </p:cSld>
  <p:clrMapOvr>
    <a:masterClrMapping/>
  </p:clrMapOvr>
  <p:transition advTm="12000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sorokina_an\Рабочий стол\скан Вытовтова\11 - 0004.tif"/>
          <p:cNvPicPr>
            <a:picLocks noChangeAspect="1" noChangeArrowheads="1"/>
          </p:cNvPicPr>
          <p:nvPr/>
        </p:nvPicPr>
        <p:blipFill>
          <a:blip r:embed="rId2" cstate="print"/>
          <a:srcRect r="8380" b="9412"/>
          <a:stretch>
            <a:fillRect/>
          </a:stretch>
        </p:blipFill>
        <p:spPr bwMode="auto">
          <a:xfrm>
            <a:off x="4932040" y="116632"/>
            <a:ext cx="4046684" cy="55446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9" name="Picture 3" descr="C:\Documents and Settings\sorokina_an\Рабочий стол\скан Вытовтова\11 - 0005.tif"/>
          <p:cNvPicPr>
            <a:picLocks noChangeAspect="1" noChangeArrowheads="1"/>
          </p:cNvPicPr>
          <p:nvPr/>
        </p:nvPicPr>
        <p:blipFill>
          <a:blip r:embed="rId3" cstate="print"/>
          <a:srcRect l="6874" t="13227"/>
          <a:stretch>
            <a:fillRect/>
          </a:stretch>
        </p:blipFill>
        <p:spPr bwMode="auto">
          <a:xfrm>
            <a:off x="4932040" y="1556792"/>
            <a:ext cx="3959485" cy="51125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79512" y="188640"/>
            <a:ext cx="468052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Verdana" pitchFamily="34" charset="0"/>
              </a:rPr>
              <a:t>Т3(2)О-35</a:t>
            </a:r>
          </a:p>
          <a:p>
            <a:pPr algn="ctr"/>
            <a:r>
              <a:rPr lang="ru-RU" sz="2400" b="1" dirty="0" err="1" smtClean="0">
                <a:latin typeface="Verdana" pitchFamily="34" charset="0"/>
              </a:rPr>
              <a:t>Овчинников,В</a:t>
            </a:r>
            <a:r>
              <a:rPr lang="ru-RU" sz="2400" b="1" dirty="0" smtClean="0">
                <a:latin typeface="Verdana" pitchFamily="34" charset="0"/>
              </a:rPr>
              <a:t>.  	Легенды, тайны, чудеса, загадки, были, небыли, сказы земли Белгородской / В. Овчинников. - Белгород : Белгородская областная типография, 2011. - 264 с. 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4005064"/>
            <a:ext cx="432048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Verdana" pitchFamily="34" charset="0"/>
              </a:rPr>
              <a:t>Рассказывается как появился Д. С. Бокарев и ,что он сделал для своих односельчан, за что они ему поставили памятник</a:t>
            </a:r>
          </a:p>
        </p:txBody>
      </p:sp>
    </p:spTree>
  </p:cSld>
  <p:clrMapOvr>
    <a:masterClrMapping/>
  </p:clrMapOvr>
  <p:transition advTm="1200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:\Новая папка\БДС\798287f7a1584715f7de20f3172c0a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188640"/>
            <a:ext cx="3734690" cy="56166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6093296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Verdana" pitchFamily="34" charset="0"/>
              </a:rPr>
              <a:t>Памятник первооткрывателю подсолнечного масла</a:t>
            </a:r>
          </a:p>
        </p:txBody>
      </p:sp>
    </p:spTree>
  </p:cSld>
  <p:clrMapOvr>
    <a:masterClrMapping/>
  </p:clrMapOvr>
  <p:transition advTm="12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260648"/>
            <a:ext cx="381642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Verdana" pitchFamily="34" charset="0"/>
              </a:rPr>
              <a:t>Родиной подсолнечника является Северная Америка. Индейцы употребляли его в пищу, использовали в качестве лекарства, изготавливали из него красители. Инки поклонялись подсолнечнику как священному </a:t>
            </a:r>
            <a:r>
              <a:rPr lang="ru-RU" sz="2400" b="1" dirty="0" smtClean="0">
                <a:latin typeface="Verdana" pitchFamily="34" charset="0"/>
              </a:rPr>
              <a:t>цветку </a:t>
            </a:r>
          </a:p>
        </p:txBody>
      </p:sp>
      <p:pic>
        <p:nvPicPr>
          <p:cNvPr id="32772" name="Picture 4" descr="http://yavshoke.net/storage/upload_images/2014-01-20/4936/indeyci-navaho-4jpg-6_big.jpg"/>
          <p:cNvPicPr>
            <a:picLocks noChangeAspect="1" noChangeArrowheads="1"/>
          </p:cNvPicPr>
          <p:nvPr/>
        </p:nvPicPr>
        <p:blipFill>
          <a:blip r:embed="rId2" cstate="print"/>
          <a:srcRect b="10389"/>
          <a:stretch>
            <a:fillRect/>
          </a:stretch>
        </p:blipFill>
        <p:spPr bwMode="auto">
          <a:xfrm>
            <a:off x="4031300" y="332656"/>
            <a:ext cx="4939147" cy="33123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2774" name="AutoShape 6" descr="https://www.indiansworld.org/sites/default/files/images/2016070802014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2775" name="Picture 7" descr="H:\Новая папка\БДС\201607080201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3789040"/>
            <a:ext cx="4176464" cy="28678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1200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88640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Verdana" pitchFamily="34" charset="0"/>
              </a:rPr>
              <a:t>На сегодня подсолнечное масло – популярнейший вид растительного масла в России. Популярность этого продукта продолжает неуклонно расти. Открытие, которое некогда сделал во благо людей крестьянин Бокарев, заслуживает благодарности и уважения!</a:t>
            </a:r>
            <a:endParaRPr lang="ru-RU" sz="2400" b="1" dirty="0">
              <a:latin typeface="Verdana" pitchFamily="34" charset="0"/>
            </a:endParaRPr>
          </a:p>
        </p:txBody>
      </p:sp>
      <p:pic>
        <p:nvPicPr>
          <p:cNvPr id="3073" name="Picture 1" descr="F:\Новая папка\БДС\9dc69fbc-e7ef-11e3-a469-df11676af6a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3068960"/>
            <a:ext cx="4248471" cy="36697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 descr="F:\Новая папка\БДС\лор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068960"/>
            <a:ext cx="4304397" cy="36724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12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88640"/>
            <a:ext cx="338437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Verdana" pitchFamily="34" charset="0"/>
              </a:rPr>
              <a:t>В Европу дикорастущий подсолнечник попал из Северной Америки в 1510 году, завезённый испанцами, а спустя почти два столетия он, наконец, добрался до просторов России</a:t>
            </a:r>
            <a:endParaRPr lang="ru-RU" sz="2400" b="1" dirty="0">
              <a:latin typeface="Verdana" pitchFamily="34" charset="0"/>
            </a:endParaRPr>
          </a:p>
        </p:txBody>
      </p:sp>
      <p:pic>
        <p:nvPicPr>
          <p:cNvPr id="1026" name="Picture 2" descr="http://crosti.ru/patterns/00/0b/06/97f809bf57/previe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260648"/>
            <a:ext cx="4733326" cy="30903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30" name="AutoShape 6" descr="https://getbg.net/upload/full/438432_podsolnuxi_cvety_cvetok_solnce_leto_priroda_1680x1050_%28www.GetBg.net%2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https://img1.goodfon.ru/original/1920x1200/1/6a/podsolnechnik-cvety-solnechny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3" name="Picture 9" descr="H:\Новая папка\БДС\podsolnechnik-cvety-solnechny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18" y="3501008"/>
            <a:ext cx="5069363" cy="31683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12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 descr="F:\Новая папка\Бокарев Даниил Семенович\201607080141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8640"/>
            <a:ext cx="8544233" cy="568863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0722" name="AutoShape 2" descr="&amp;Dcy;&amp;rcy;&amp;iecy;&amp;vcy;&amp;ncy;&amp;icy;&amp;iecy; &amp;scy;&amp;iecy;&amp;mcy;&amp;iecy;&amp;chcy;&amp;kcy;&amp;icy; &amp;pcy;&amp;ocy;&amp;dcy;&amp;scy;&amp;ocy;&amp;lcy;&amp;ncy;&amp;ucy;&amp;khcy;&amp;acy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6165304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Verdana" pitchFamily="34" charset="0"/>
              </a:rPr>
              <a:t>Древние семена подсолнуха</a:t>
            </a:r>
            <a:endParaRPr lang="ru-RU" sz="2800" b="1" dirty="0">
              <a:latin typeface="Verdana" pitchFamily="34" charset="0"/>
            </a:endParaRPr>
          </a:p>
        </p:txBody>
      </p:sp>
    </p:spTree>
  </p:cSld>
  <p:clrMapOvr>
    <a:masterClrMapping/>
  </p:clrMapOvr>
  <p:transition advTm="12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4032448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/>
            </a:r>
            <a:br>
              <a:rPr lang="ru-RU" b="1" dirty="0"/>
            </a:br>
            <a:r>
              <a:rPr lang="ru-RU" sz="2400" b="1" dirty="0">
                <a:latin typeface="Verdana" pitchFamily="34" charset="0"/>
              </a:rPr>
              <a:t>Говорят, что Пётр I, обучаясь в Голландии корабельному делу, увидел как-то в Амстердаме подсолнух. </a:t>
            </a:r>
            <a:endParaRPr lang="ru-RU" sz="2400" b="1" dirty="0" smtClean="0">
              <a:latin typeface="Verdana" pitchFamily="34" charset="0"/>
            </a:endParaRPr>
          </a:p>
          <a:p>
            <a:pPr algn="ctr"/>
            <a:r>
              <a:rPr lang="ru-RU" sz="2400" b="1" dirty="0" smtClean="0">
                <a:latin typeface="Verdana" pitchFamily="34" charset="0"/>
              </a:rPr>
              <a:t>Такого </a:t>
            </a:r>
            <a:r>
              <a:rPr lang="ru-RU" sz="2400" b="1" dirty="0">
                <a:latin typeface="Verdana" pitchFamily="34" charset="0"/>
              </a:rPr>
              <a:t>цветка он раньше не встречал и приказал семена послать в Петербург и посеять в аптечном огороде</a:t>
            </a:r>
            <a:br>
              <a:rPr lang="ru-RU" sz="2400" b="1" dirty="0">
                <a:latin typeface="Verdana" pitchFamily="34" charset="0"/>
              </a:rPr>
            </a:br>
            <a:endParaRPr lang="ru-RU" sz="2400" b="1" dirty="0">
              <a:latin typeface="Verdana" pitchFamily="34" charset="0"/>
            </a:endParaRPr>
          </a:p>
        </p:txBody>
      </p:sp>
      <p:sp>
        <p:nvSpPr>
          <p:cNvPr id="16386" name="AutoShape 2" descr="&amp;Pcy;&amp;ocy;&amp;khcy;&amp;ocy;&amp;zhcy;&amp;iecy;&amp;iecy; &amp;icy;&amp;zcy;&amp;ocy;&amp;bcy;&amp;rcy;&amp;acy;&amp;zhcy;&amp;iecy;&amp;ncy;&amp;icy;&amp;iecy;"/>
          <p:cNvSpPr>
            <a:spLocks noChangeAspect="1" noChangeArrowheads="1"/>
          </p:cNvSpPr>
          <p:nvPr/>
        </p:nvSpPr>
        <p:spPr bwMode="auto">
          <a:xfrm>
            <a:off x="155575" y="-2613025"/>
            <a:ext cx="6667500" cy="54578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88" name="Picture 4" descr="&amp;Kcy;&amp;acy;&amp;rcy;&amp;tcy;&amp;icy;&amp;ncy;&amp;kcy;&amp;icy; &amp;pcy;&amp;ocy; &amp;zcy;&amp;acy;&amp;pcy;&amp;rcy;&amp;ocy;&amp;scy;&amp;ucy; &amp;pcy;&amp;iecy;&amp;tcy;&amp;rcy; 1 &amp;fcy;&amp;ocy;&amp;tcy;&amp;o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4716016" y="404664"/>
            <a:ext cx="4201922" cy="54726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12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4104456" cy="5837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Verdana" pitchFamily="34" charset="0"/>
              </a:rPr>
              <a:t>Через некоторое время подсолнечник стал расти и в помещичьих усадьбах. Сначала служил только украшением. Затем люди стали грызть его семена. </a:t>
            </a:r>
          </a:p>
          <a:p>
            <a:pPr algn="ctr"/>
            <a:r>
              <a:rPr lang="ru-RU" sz="2400" b="1" dirty="0">
                <a:latin typeface="Verdana" pitchFamily="34" charset="0"/>
              </a:rPr>
              <a:t>Так постепенно открывались возможности его практического использования</a:t>
            </a:r>
            <a:r>
              <a:rPr lang="ru-RU" sz="2800" b="1" dirty="0">
                <a:latin typeface="Verdana" pitchFamily="34" charset="0"/>
              </a:rPr>
              <a:t/>
            </a:r>
            <a:br>
              <a:rPr lang="ru-RU" sz="2800" b="1" dirty="0">
                <a:latin typeface="Verdana" pitchFamily="34" charset="0"/>
              </a:rPr>
            </a:br>
            <a:endParaRPr lang="ru-RU" sz="2800" b="1" dirty="0">
              <a:latin typeface="Verdana" pitchFamily="34" charset="0"/>
            </a:endParaRPr>
          </a:p>
        </p:txBody>
      </p:sp>
      <p:pic>
        <p:nvPicPr>
          <p:cNvPr id="32770" name="Picture 2" descr="&amp;Pcy;&amp;ocy;&amp;khcy;&amp;ocy;&amp;zhcy;&amp;iecy;&amp;iecy; &amp;icy;&amp;zcy;&amp;ocy;&amp;bcy;&amp;rcy;&amp;acy;&amp;zhcy;&amp;iecy;&amp;ncy;&amp;icy;&amp;ie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88640"/>
            <a:ext cx="4297588" cy="32446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2772" name="Picture 4" descr="&amp;Kcy;&amp;acy;&amp;rcy;&amp;tcy;&amp;icy;&amp;ncy;&amp;kcy;&amp;icy; &amp;pcy;&amp;ocy; &amp;zcy;&amp;acy;&amp;pcy;&amp;rcy;&amp;ocy;&amp;scy;&amp;ucy; &amp;gcy;&amp;rcy;&amp;ycy;&amp;zcy;&amp;tcy;&amp;softcy; &amp;scy;&amp;iecy;&amp;mcy;&amp;iecy;&amp;chcy;&amp;kcy;&amp;icy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573016"/>
            <a:ext cx="4177958" cy="31322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advTm="12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1" descr="H:\Новая папка\БДС\546413.jpg"/>
          <p:cNvPicPr>
            <a:picLocks noChangeAspect="1" noChangeArrowheads="1"/>
          </p:cNvPicPr>
          <p:nvPr/>
        </p:nvPicPr>
        <p:blipFill>
          <a:blip r:embed="rId2" cstate="print">
            <a:lum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0" y="1340768"/>
            <a:ext cx="91440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b="1" dirty="0" smtClean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Открытие крепостного крестьянина</a:t>
            </a:r>
            <a:br>
              <a:rPr lang="ru-RU" sz="7200" b="1" dirty="0" smtClean="0">
                <a:ln w="31550" cmpd="sng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</a:br>
            <a:r>
              <a:rPr lang="ru-RU" sz="2400" b="1" dirty="0" smtClean="0">
                <a:latin typeface="Verdana" pitchFamily="34" charset="0"/>
              </a:rPr>
              <a:t/>
            </a:r>
            <a:br>
              <a:rPr lang="ru-RU" sz="2400" b="1" dirty="0" smtClean="0">
                <a:latin typeface="Verdana" pitchFamily="34" charset="0"/>
              </a:rPr>
            </a:br>
            <a:endParaRPr lang="ru-RU" sz="2400" b="1" dirty="0">
              <a:latin typeface="Verdana" pitchFamily="34" charset="0"/>
            </a:endParaRPr>
          </a:p>
        </p:txBody>
      </p:sp>
    </p:spTree>
  </p:cSld>
  <p:clrMapOvr>
    <a:masterClrMapping/>
  </p:clrMapOvr>
  <p:transition advTm="12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</TotalTime>
  <Words>1125</Words>
  <Application>Microsoft Office PowerPoint</Application>
  <PresentationFormat>Экран (4:3)</PresentationFormat>
  <Paragraphs>69</Paragraphs>
  <Slides>40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Тема Office</vt:lpstr>
      <vt:lpstr>Даниил Семенович Бокарев открытие во благо людей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krisanova_tn</cp:lastModifiedBy>
  <cp:revision>76</cp:revision>
  <dcterms:modified xsi:type="dcterms:W3CDTF">2018-02-13T06:29:24Z</dcterms:modified>
</cp:coreProperties>
</file>